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83" r:id="rId8"/>
    <p:sldId id="261" r:id="rId9"/>
    <p:sldId id="278" r:id="rId10"/>
    <p:sldId id="275" r:id="rId11"/>
    <p:sldId id="276" r:id="rId12"/>
    <p:sldId id="277" r:id="rId13"/>
    <p:sldId id="262" r:id="rId14"/>
    <p:sldId id="281" r:id="rId15"/>
    <p:sldId id="263" r:id="rId16"/>
    <p:sldId id="282" r:id="rId17"/>
    <p:sldId id="264" r:id="rId18"/>
    <p:sldId id="265" r:id="rId19"/>
    <p:sldId id="266" r:id="rId20"/>
    <p:sldId id="279" r:id="rId21"/>
    <p:sldId id="267" r:id="rId22"/>
    <p:sldId id="280" r:id="rId23"/>
    <p:sldId id="269" r:id="rId24"/>
    <p:sldId id="270" r:id="rId25"/>
    <p:sldId id="271" r:id="rId26"/>
    <p:sldId id="272" r:id="rId27"/>
    <p:sldId id="273" r:id="rId2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5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24235-5024-487E-8CC1-2A0DAA042894}" type="datetimeFigureOut">
              <a:rPr lang="es-ES" smtClean="0"/>
              <a:pPr/>
              <a:t>24/11/2009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B0F96-1098-4585-A317-0A1C2488011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07D046-BCFB-41E4-9378-74A55BF6129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1B9383-F34A-4A9B-B70B-0F54F05CC3A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86550" y="0"/>
            <a:ext cx="2076450" cy="655637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76950" cy="65563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D48CD5-6E10-4A9D-84C9-72E96C8F9B0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C660D8-4736-4F44-9966-035E9FF2BEF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72798D-0A1F-4C9E-B9DB-1DC5992059D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2D6930-52DB-4450-9619-CB5FC8142D2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6375FA-5CD9-4544-A8F6-40B04BEF0E8C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B3FA82-CB70-477C-9F34-5EA71DE66DEC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CFAAFB-BAEB-41A8-A900-E8E7E098E91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153A9-6BB9-4357-9893-3FB55505EA69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274377-E87A-4B41-8D76-9058F80B4310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8C6CC7-FF91-4465-9056-74F49304371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48E26A-DEEE-48AE-A3C7-3BB9582E3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9A52E2-E5B6-4523-95D1-3EEB390E41D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43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436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9C76C8-752E-4889-AB74-7729CB2222B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B2BB65-8661-41F6-A779-3F23348D14C0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3698875"/>
            <a:ext cx="40767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86300" y="3698875"/>
            <a:ext cx="40767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2038BE-E407-4C25-9CC2-00ECCA7C210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3A0DE9-17DE-4E91-9351-FBA701AFFDD0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07D40A-88AD-4830-AE2E-57180FF0E39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9132AB-EBB6-45EC-B94D-B361E49F0F8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E4646F-CDF8-4261-85DC-6B98890DBAE0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4EAE3D-F450-45D6-8366-1A4C99191AC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698875"/>
            <a:ext cx="8305800" cy="2857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tantia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tantia" charset="0"/>
              </a:rPr>
              <a:t>Second level</a:t>
            </a:r>
          </a:p>
          <a:p>
            <a:pPr lvl="2"/>
            <a:r>
              <a:rPr lang="en-US" smtClean="0">
                <a:sym typeface="Constantia" charset="0"/>
              </a:rPr>
              <a:t>Third level</a:t>
            </a:r>
          </a:p>
          <a:p>
            <a:pPr lvl="3"/>
            <a:r>
              <a:rPr lang="en-US" smtClean="0">
                <a:sym typeface="Constantia" charset="0"/>
              </a:rPr>
              <a:t>Fourth level</a:t>
            </a:r>
          </a:p>
          <a:p>
            <a:pPr lvl="4"/>
            <a:r>
              <a:rPr lang="en-US" smtClean="0">
                <a:sym typeface="Constanti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305800" cy="34147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tantia" charset="0"/>
              </a:rPr>
              <a:t>Click to edit Master title style</a:t>
            </a:r>
          </a:p>
        </p:txBody>
      </p:sp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21713" y="6396038"/>
            <a:ext cx="185737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FEFAC9"/>
                </a:solidFill>
                <a:latin typeface="+mn-lt"/>
                <a:ea typeface="Constantia" charset="0"/>
                <a:cs typeface="Constantia" charset="0"/>
                <a:sym typeface="Constantia" charset="0"/>
              </a:defRPr>
            </a:lvl1pPr>
          </a:lstStyle>
          <a:p>
            <a:fld id="{E8BF8B58-B83D-4918-92D8-3E5326A268F6}" type="slidenum">
              <a:rPr lang="en-US"/>
              <a:pPr/>
              <a:t>‹Nº›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+mj-lt"/>
          <a:ea typeface="+mj-ea"/>
          <a:cs typeface="+mj-cs"/>
          <a:sym typeface="Constantia" charset="0"/>
        </a:defRPr>
      </a:lvl1pPr>
      <a:lvl2pPr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2pPr>
      <a:lvl3pPr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3pPr>
      <a:lvl4pPr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4pPr>
      <a:lvl5pPr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9pPr>
    </p:titleStyle>
    <p:bodyStyle>
      <a:lvl1pPr algn="ctr" rtl="0" fontAlgn="base">
        <a:spcBef>
          <a:spcPts val="600"/>
        </a:spcBef>
        <a:spcAft>
          <a:spcPct val="0"/>
        </a:spcAft>
        <a:defRPr sz="2200">
          <a:solidFill>
            <a:srgbClr val="FEFAC9"/>
          </a:solidFill>
          <a:latin typeface="+mn-lt"/>
          <a:ea typeface="+mn-ea"/>
          <a:cs typeface="+mn-cs"/>
          <a:sym typeface="Constantia" charset="0"/>
        </a:defRPr>
      </a:lvl1pPr>
      <a:lvl2pPr marL="419100" algn="ctr" rtl="0" fontAlgn="base">
        <a:spcBef>
          <a:spcPts val="300"/>
        </a:spcBef>
        <a:spcAft>
          <a:spcPct val="0"/>
        </a:spcAft>
        <a:defRPr sz="2400">
          <a:solidFill>
            <a:srgbClr val="FEFAC9"/>
          </a:solidFill>
          <a:latin typeface="+mn-lt"/>
          <a:ea typeface="+mn-ea"/>
          <a:cs typeface="+mn-cs"/>
          <a:sym typeface="Constantia" charset="0"/>
        </a:defRPr>
      </a:lvl2pPr>
      <a:lvl3pPr marL="876300" algn="ctr" rtl="0" fontAlgn="base">
        <a:spcBef>
          <a:spcPts val="300"/>
        </a:spcBef>
        <a:spcAft>
          <a:spcPct val="0"/>
        </a:spcAft>
        <a:defRPr sz="21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3pPr>
      <a:lvl4pPr marL="1333500" algn="ctr" rtl="0" fontAlgn="base">
        <a:spcBef>
          <a:spcPts val="300"/>
        </a:spcBef>
        <a:spcAft>
          <a:spcPct val="0"/>
        </a:spcAft>
        <a:defRPr sz="19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4pPr>
      <a:lvl5pPr marL="1790700" algn="ctr" rtl="0" fontAlgn="base">
        <a:spcBef>
          <a:spcPts val="3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5pPr>
      <a:lvl6pPr marL="2247900" algn="ctr" rtl="0" fontAlgn="base">
        <a:spcBef>
          <a:spcPts val="3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6pPr>
      <a:lvl7pPr marL="2705100" algn="ctr" rtl="0" fontAlgn="base">
        <a:spcBef>
          <a:spcPts val="3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7pPr>
      <a:lvl8pPr marL="3162300" algn="ctr" rtl="0" fontAlgn="base">
        <a:spcBef>
          <a:spcPts val="3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8pPr>
      <a:lvl9pPr marL="3619500" algn="ctr" rtl="0" fontAlgn="base">
        <a:spcBef>
          <a:spcPts val="3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tantia" charset="0"/>
              </a:rPr>
              <a:t>Click to edit Master text styles</a:t>
            </a:r>
          </a:p>
          <a:p>
            <a:pPr lvl="1"/>
            <a:r>
              <a:rPr lang="en-US" smtClean="0">
                <a:sym typeface="Constantia" charset="0"/>
              </a:rPr>
              <a:t>Second level</a:t>
            </a:r>
          </a:p>
          <a:p>
            <a:pPr lvl="2"/>
            <a:r>
              <a:rPr lang="en-US" smtClean="0">
                <a:sym typeface="Constantia" charset="0"/>
              </a:rPr>
              <a:t>Third level</a:t>
            </a:r>
          </a:p>
          <a:p>
            <a:pPr lvl="3"/>
            <a:r>
              <a:rPr lang="en-US" smtClean="0">
                <a:sym typeface="Constantia" charset="0"/>
              </a:rPr>
              <a:t>Fourth level</a:t>
            </a:r>
          </a:p>
          <a:p>
            <a:pPr lvl="4"/>
            <a:r>
              <a:rPr lang="en-US" smtClean="0">
                <a:sym typeface="Constantia" charset="0"/>
              </a:rPr>
              <a:t>Fifth level</a:t>
            </a:r>
          </a:p>
        </p:txBody>
      </p:sp>
      <p:sp>
        <p:nvSpPr>
          <p:cNvPr id="2050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21713" y="6396038"/>
            <a:ext cx="185737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FEFAC9"/>
                </a:solidFill>
                <a:latin typeface="+mn-lt"/>
                <a:ea typeface="Constantia" charset="0"/>
                <a:cs typeface="Constantia" charset="0"/>
                <a:sym typeface="Constantia" charset="0"/>
              </a:defRPr>
            </a:lvl1pPr>
          </a:lstStyle>
          <a:p>
            <a:fld id="{71A8FADA-76C2-4A98-B39E-2F75503EF82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219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onstanti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+mj-lt"/>
          <a:ea typeface="+mj-ea"/>
          <a:cs typeface="+mj-cs"/>
          <a:sym typeface="Constantia" charset="0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9F9F9"/>
          </a:solidFill>
          <a:latin typeface="Constantia" charset="0"/>
          <a:ea typeface="ヒラギノ角ゴ ProN W3" charset="0"/>
          <a:cs typeface="ヒラギノ角ゴ ProN W3" charset="0"/>
          <a:sym typeface="Constantia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rgbClr val="F3A447"/>
        </a:buClr>
        <a:buSzPct val="85000"/>
        <a:buFont typeface="Wingdings 2" charset="2"/>
        <a:buChar char=""/>
        <a:defRPr sz="2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1pPr>
      <a:lvl2pPr marL="601663" indent="-274638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2400">
          <a:solidFill>
            <a:srgbClr val="FEFAC9"/>
          </a:solidFill>
          <a:latin typeface="+mn-lt"/>
          <a:ea typeface="+mn-ea"/>
          <a:cs typeface="+mn-cs"/>
          <a:sym typeface="Constantia" charset="0"/>
        </a:defRPr>
      </a:lvl2pPr>
      <a:lvl3pPr marL="966788" indent="-228600" algn="l" rtl="0" fontAlgn="base">
        <a:spcBef>
          <a:spcPts val="300"/>
        </a:spcBef>
        <a:spcAft>
          <a:spcPct val="0"/>
        </a:spcAft>
        <a:buClr>
          <a:srgbClr val="B17733"/>
        </a:buClr>
        <a:buSzPct val="85000"/>
        <a:buFont typeface="Wingdings 2" charset="2"/>
        <a:buChar char=""/>
        <a:defRPr sz="21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3pPr>
      <a:lvl4pPr marL="1241425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9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4pPr>
      <a:lvl5pPr marL="1516063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5pPr>
      <a:lvl6pPr marL="1973263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6pPr>
      <a:lvl7pPr marL="2430463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7pPr>
      <a:lvl8pPr marL="2887663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8pPr>
      <a:lvl9pPr marL="3344863" indent="-228600" algn="l" rtl="0" fontAlgn="base">
        <a:spcBef>
          <a:spcPts val="300"/>
        </a:spcBef>
        <a:spcAft>
          <a:spcPct val="0"/>
        </a:spcAft>
        <a:buClr>
          <a:srgbClr val="D58F3E"/>
        </a:buClr>
        <a:buSzPct val="85000"/>
        <a:buFont typeface="Wingdings 2" charset="2"/>
        <a:buChar char=""/>
        <a:defRPr sz="1600">
          <a:solidFill>
            <a:schemeClr val="tx1"/>
          </a:solidFill>
          <a:latin typeface="+mn-lt"/>
          <a:ea typeface="+mn-ea"/>
          <a:cs typeface="+mn-cs"/>
          <a:sym typeface="Constantia" charset="0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1462088" y="3549650"/>
            <a:ext cx="2971800" cy="1588"/>
          </a:xfrm>
          <a:prstGeom prst="line">
            <a:avLst/>
          </a:prstGeom>
          <a:noFill/>
          <a:ln w="9525" cap="flat">
            <a:solidFill>
              <a:srgbClr val="ECEDEA"/>
            </a:solidFill>
            <a:prstDash val="solid"/>
            <a:round/>
            <a:headEnd type="none" w="med" len="med"/>
            <a:tailEnd type="none" w="med" len="med"/>
          </a:ln>
          <a:effectLst>
            <a:outerShdw algn="ctr" rotWithShape="0">
              <a:schemeClr val="bg2">
                <a:alpha val="54999"/>
              </a:schemeClr>
            </a:outerShdw>
          </a:effectLst>
        </p:spPr>
        <p:txBody>
          <a:bodyPr lIns="0" tIns="0" rIns="0" bIns="0"/>
          <a:lstStyle/>
          <a:p>
            <a:endParaRPr lang="es-ES" dirty="0"/>
          </a:p>
        </p:txBody>
      </p:sp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4708525" y="3549650"/>
            <a:ext cx="2971800" cy="1588"/>
          </a:xfrm>
          <a:prstGeom prst="line">
            <a:avLst/>
          </a:prstGeom>
          <a:noFill/>
          <a:ln w="9525" cap="flat">
            <a:solidFill>
              <a:srgbClr val="ECEDEA"/>
            </a:solidFill>
            <a:prstDash val="solid"/>
            <a:round/>
            <a:headEnd type="none" w="med" len="med"/>
            <a:tailEnd type="none" w="med" len="med"/>
          </a:ln>
          <a:effectLst>
            <a:outerShdw algn="ctr" rotWithShape="0">
              <a:schemeClr val="bg2">
                <a:alpha val="54999"/>
              </a:schemeClr>
            </a:outerShdw>
          </a:effectLst>
        </p:spPr>
        <p:txBody>
          <a:bodyPr lIns="0" tIns="0" rIns="0" bIns="0"/>
          <a:lstStyle/>
          <a:p>
            <a:endParaRPr lang="es-ES" dirty="0"/>
          </a:p>
        </p:txBody>
      </p:sp>
      <p:sp>
        <p:nvSpPr>
          <p:cNvPr id="3075" name="Oval 3"/>
          <p:cNvSpPr>
            <a:spLocks/>
          </p:cNvSpPr>
          <p:nvPr/>
        </p:nvSpPr>
        <p:spPr bwMode="auto">
          <a:xfrm>
            <a:off x="4540250" y="3525838"/>
            <a:ext cx="44450" cy="46037"/>
          </a:xfrm>
          <a:prstGeom prst="ellipse">
            <a:avLst/>
          </a:prstGeom>
          <a:solidFill>
            <a:schemeClr val="accent1"/>
          </a:solidFill>
          <a:ln w="38100" cap="flat">
            <a:solidFill>
              <a:srgbClr val="F3A447"/>
            </a:solidFill>
            <a:prstDash val="solid"/>
            <a:round/>
            <a:headEnd type="none" w="med" len="med"/>
            <a:tailEnd type="none" w="med" len="med"/>
          </a:ln>
          <a:effectLst>
            <a:outerShdw algn="ctr" rotWithShape="0">
              <a:schemeClr val="bg2">
                <a:alpha val="54999"/>
              </a:schemeClr>
            </a:outerShdw>
          </a:effectLst>
        </p:spPr>
        <p:txBody>
          <a:bodyPr lIns="0" tIns="0" rIns="0" bIns="0"/>
          <a:lstStyle/>
          <a:p>
            <a:endParaRPr lang="es-E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24.11.2009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Wyverns Assault</a:t>
            </a:r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C6CC7-FF91-4465-9056-74F49304371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Personajes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sz="2000" dirty="0" smtClean="0"/>
              <a:t>Princesas: Bellas y esbeltas (como todas las princesas), muy pícaras y extrovertidas</a:t>
            </a:r>
            <a:r>
              <a:rPr lang="es-ES" sz="2000" dirty="0" smtClean="0"/>
              <a:t>. 4 en total (1 por nivel menos el último).</a:t>
            </a:r>
            <a:endParaRPr lang="es-ES" sz="20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4143380"/>
            <a:ext cx="2751453" cy="184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2500306"/>
            <a:ext cx="2777122" cy="348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285992"/>
            <a:ext cx="2754309" cy="184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Personajes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690686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s-ES" dirty="0" smtClean="0"/>
              <a:t>Enemigos</a:t>
            </a:r>
            <a:r>
              <a:rPr lang="es-ES" dirty="0" smtClean="0"/>
              <a:t>:</a:t>
            </a:r>
          </a:p>
          <a:p>
            <a:pPr lvl="2"/>
            <a:r>
              <a:rPr lang="es-ES" dirty="0" smtClean="0"/>
              <a:t>Lanceros.</a:t>
            </a:r>
            <a:endParaRPr lang="es-ES" dirty="0" smtClean="0"/>
          </a:p>
          <a:p>
            <a:pPr lvl="2"/>
            <a:r>
              <a:rPr lang="es-ES" dirty="0" smtClean="0"/>
              <a:t>Caballería.</a:t>
            </a:r>
          </a:p>
          <a:p>
            <a:pPr lvl="2"/>
            <a:r>
              <a:rPr lang="es-ES" dirty="0" smtClean="0"/>
              <a:t>Arqueros.</a:t>
            </a:r>
          </a:p>
          <a:p>
            <a:pPr lvl="2"/>
            <a:r>
              <a:rPr lang="es-ES" dirty="0" smtClean="0"/>
              <a:t>Máquinas de guerra: catapultas, </a:t>
            </a:r>
            <a:r>
              <a:rPr lang="es-ES" dirty="0" err="1" smtClean="0"/>
              <a:t>lanzavirotes</a:t>
            </a:r>
            <a:r>
              <a:rPr lang="es-ES" dirty="0" smtClean="0"/>
              <a:t>.</a:t>
            </a:r>
          </a:p>
          <a:p>
            <a:pPr lvl="2"/>
            <a:r>
              <a:rPr lang="es-ES" dirty="0" smtClean="0"/>
              <a:t>Grandes máquinas: “robots” de madera, torres de asedio.</a:t>
            </a:r>
          </a:p>
          <a:p>
            <a:pPr lvl="2"/>
            <a:r>
              <a:rPr lang="es-ES" dirty="0" smtClean="0"/>
              <a:t>Otros monstruos: Yeti, Gran Esfinge.</a:t>
            </a:r>
          </a:p>
          <a:p>
            <a:pPr lvl="2"/>
            <a:endParaRPr lang="es-ES" dirty="0" smtClean="0"/>
          </a:p>
          <a:p>
            <a:pPr lvl="1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357562"/>
            <a:ext cx="2616200" cy="2522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3357562"/>
            <a:ext cx="2708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3357562"/>
            <a:ext cx="2501646" cy="249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2262190"/>
          </a:xfrm>
          <a:ln/>
        </p:spPr>
        <p:txBody>
          <a:bodyPr>
            <a:normAutofit fontScale="92500" lnSpcReduction="10000"/>
          </a:bodyPr>
          <a:lstStyle/>
          <a:p>
            <a:r>
              <a:rPr lang="es-ES" dirty="0" err="1" smtClean="0"/>
              <a:t>Multijugador</a:t>
            </a:r>
            <a:r>
              <a:rPr lang="es-ES" dirty="0" smtClean="0"/>
              <a:t>, con selección de personaje durante el juego.</a:t>
            </a:r>
          </a:p>
          <a:p>
            <a:r>
              <a:rPr lang="es-ES" dirty="0" smtClean="0"/>
              <a:t>Eres un dragón malvado y poderoso, con gran diferencia de tamaño respecto a enemigos básicos.</a:t>
            </a:r>
          </a:p>
          <a:p>
            <a:r>
              <a:rPr lang="es-ES" dirty="0" smtClean="0"/>
              <a:t>Tono humorístico constante en primer y segundo plano (tanto en la propia historia general </a:t>
            </a:r>
            <a:r>
              <a:rPr lang="es-ES" dirty="0" smtClean="0"/>
              <a:t>como durante las batallas).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Características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2" name="Picture 2" descr="F:\Documentos\Master\Entregas\3. Presentación Game Design\Imagenes\Art\castle_final_fro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714752"/>
            <a:ext cx="4671471" cy="257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72000"/>
          </a:xfrm>
        </p:spPr>
        <p:txBody>
          <a:bodyPr/>
          <a:lstStyle/>
          <a:p>
            <a:r>
              <a:rPr lang="es-ES" dirty="0" smtClean="0"/>
              <a:t>Enemigos básicos dispuestos en formación de batallón (5-20 unidades).</a:t>
            </a:r>
          </a:p>
          <a:p>
            <a:r>
              <a:rPr lang="es-ES" dirty="0" smtClean="0"/>
              <a:t>Escenario 3D con elementos destructibles.</a:t>
            </a:r>
          </a:p>
          <a:p>
            <a:r>
              <a:rPr lang="es-ES" dirty="0" smtClean="0"/>
              <a:t>Ataques especiales disponibles cada cierto tiempo.</a:t>
            </a:r>
          </a:p>
          <a:p>
            <a:r>
              <a:rPr lang="es-ES" dirty="0" smtClean="0"/>
              <a:t>Ítems varios (alimento, puntuación, poderes...) escondidos o a la vista en los escenarios.</a:t>
            </a:r>
          </a:p>
          <a:p>
            <a:r>
              <a:rPr lang="es-ES" dirty="0" smtClean="0"/>
              <a:t>Desbloqueo de ‘logros’ al obtener determinadas puntuaciones o realizar ciertas acciones.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19710"/>
          </a:xfrm>
          <a:ln/>
        </p:spPr>
        <p:txBody>
          <a:bodyPr/>
          <a:lstStyle/>
          <a:p>
            <a:r>
              <a:rPr lang="es-ES" dirty="0" smtClean="0"/>
              <a:t>Historia</a:t>
            </a:r>
          </a:p>
          <a:p>
            <a:pPr lvl="1"/>
            <a:r>
              <a:rPr lang="es-ES" dirty="0" smtClean="0"/>
              <a:t>El jugador tendrá que rescatar a todas las princesas.</a:t>
            </a:r>
          </a:p>
          <a:p>
            <a:r>
              <a:rPr lang="es-ES" dirty="0" smtClean="0"/>
              <a:t>Batalla (</a:t>
            </a:r>
            <a:r>
              <a:rPr lang="es-ES" dirty="0" err="1" smtClean="0"/>
              <a:t>desbloqueable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El jugador luchará contra la máquina, utilizando al personaje  que escoja.</a:t>
            </a:r>
          </a:p>
          <a:p>
            <a:r>
              <a:rPr lang="es-ES" dirty="0" smtClean="0"/>
              <a:t>Arena (</a:t>
            </a:r>
            <a:r>
              <a:rPr lang="es-ES" dirty="0" err="1" smtClean="0"/>
              <a:t>desbloqueable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El jugador batallará contra grupos de enemigos en un escenario cerrado hasta que muera (o termine todas las rondas).</a:t>
            </a:r>
          </a:p>
          <a:p>
            <a:pPr marL="234950" indent="-234950">
              <a:buNone/>
            </a:pPr>
            <a:endParaRPr lang="en-US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juego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Interfície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Menús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Single Player.</a:t>
            </a:r>
          </a:p>
          <a:p>
            <a:pPr lvl="1"/>
            <a:r>
              <a:rPr lang="en-US" dirty="0" smtClean="0"/>
              <a:t>Multiplayer.</a:t>
            </a:r>
          </a:p>
          <a:p>
            <a:pPr lvl="1"/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Batalla</a:t>
            </a:r>
            <a:r>
              <a:rPr lang="en-US" dirty="0" smtClean="0"/>
              <a:t> (</a:t>
            </a:r>
            <a:r>
              <a:rPr lang="en-US" dirty="0" err="1" smtClean="0"/>
              <a:t>desbloqueable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Arena (</a:t>
            </a:r>
            <a:r>
              <a:rPr lang="en-US" dirty="0" err="1" smtClean="0"/>
              <a:t>desbloqueable</a:t>
            </a:r>
            <a:r>
              <a:rPr lang="en-US" dirty="0" smtClean="0"/>
              <a:t>).</a:t>
            </a:r>
          </a:p>
          <a:p>
            <a:pPr lvl="1"/>
            <a:r>
              <a:rPr lang="en-US" dirty="0" err="1" smtClean="0"/>
              <a:t>Opciones</a:t>
            </a:r>
            <a:r>
              <a:rPr lang="en-US" dirty="0" smtClean="0"/>
              <a:t>.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 dirty="0" err="1"/>
              <a:t>Dependiendo</a:t>
            </a:r>
            <a:r>
              <a:rPr lang="en-US" dirty="0"/>
              <a:t> de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jugadores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, </a:t>
            </a:r>
            <a:r>
              <a:rPr lang="en-US" dirty="0" err="1"/>
              <a:t>habrá</a:t>
            </a:r>
            <a:r>
              <a:rPr lang="en-US" dirty="0"/>
              <a:t> de 1 a 4 </a:t>
            </a:r>
            <a:r>
              <a:rPr lang="en-US" dirty="0" err="1"/>
              <a:t>interfícies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interfície</a:t>
            </a:r>
            <a:r>
              <a:rPr lang="en-US" dirty="0"/>
              <a:t> se </a:t>
            </a:r>
            <a:r>
              <a:rPr lang="en-US" dirty="0" err="1"/>
              <a:t>compondrá</a:t>
            </a:r>
            <a:r>
              <a:rPr lang="en-US" dirty="0"/>
              <a:t> de:</a:t>
            </a:r>
          </a:p>
          <a:p>
            <a:pPr lvl="1"/>
            <a:r>
              <a:rPr lang="en-US" dirty="0" err="1"/>
              <a:t>Barra</a:t>
            </a:r>
            <a:r>
              <a:rPr lang="en-US" dirty="0"/>
              <a:t> de </a:t>
            </a:r>
            <a:r>
              <a:rPr lang="en-US" dirty="0" smtClean="0"/>
              <a:t>“</a:t>
            </a:r>
            <a:r>
              <a:rPr lang="en-US" dirty="0" err="1" smtClean="0"/>
              <a:t>vida</a:t>
            </a:r>
            <a:r>
              <a:rPr lang="en-US" dirty="0" smtClean="0"/>
              <a:t>”: </a:t>
            </a:r>
            <a:r>
              <a:rPr lang="en-US" dirty="0" err="1" smtClean="0"/>
              <a:t>indica</a:t>
            </a:r>
            <a:r>
              <a:rPr lang="en-US" dirty="0" smtClean="0"/>
              <a:t> la comida y </a:t>
            </a:r>
            <a:r>
              <a:rPr lang="en-US" dirty="0" err="1" smtClean="0"/>
              <a:t>cerveza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le </a:t>
            </a:r>
            <a:r>
              <a:rPr lang="en-US" dirty="0" err="1" smtClean="0"/>
              <a:t>queda</a:t>
            </a:r>
            <a:r>
              <a:rPr lang="en-US" dirty="0" smtClean="0"/>
              <a:t> al </a:t>
            </a:r>
            <a:r>
              <a:rPr lang="en-US" dirty="0" err="1" smtClean="0"/>
              <a:t>jugador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err="1"/>
              <a:t>Barra</a:t>
            </a:r>
            <a:r>
              <a:rPr lang="en-US" dirty="0"/>
              <a:t> especial: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Contador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: </a:t>
            </a:r>
            <a:r>
              <a:rPr lang="en-US" dirty="0" err="1"/>
              <a:t>dependiendo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del </a:t>
            </a:r>
            <a:r>
              <a:rPr lang="en-US" dirty="0" err="1" smtClean="0"/>
              <a:t>jugador</a:t>
            </a:r>
            <a:r>
              <a:rPr lang="en-US" dirty="0" smtClean="0"/>
              <a:t>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sumando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 smtClean="0"/>
              <a:t>.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Interfície</a:t>
            </a:r>
            <a:r>
              <a:rPr lang="en-US" dirty="0"/>
              <a:t> de </a:t>
            </a:r>
            <a:r>
              <a:rPr lang="en-US" dirty="0" err="1"/>
              <a:t>usuario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 dirty="0"/>
              <a:t>El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 smtClean="0"/>
              <a:t>puntuación</a:t>
            </a:r>
            <a:r>
              <a:rPr lang="en-US" dirty="0" smtClean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aspectos</a:t>
            </a:r>
            <a:r>
              <a:rPr lang="en-US" dirty="0" smtClean="0"/>
              <a:t>:</a:t>
            </a:r>
            <a:endParaRPr lang="en-US" dirty="0"/>
          </a:p>
          <a:p>
            <a:pPr marL="563563" lvl="1" indent="-234950"/>
            <a:endParaRPr lang="en-US" i="1" dirty="0" smtClean="0"/>
          </a:p>
          <a:p>
            <a:pPr marL="563563" lvl="1" indent="-234950"/>
            <a:r>
              <a:rPr lang="en-US" i="1" dirty="0" smtClean="0"/>
              <a:t>Blood </a:t>
            </a:r>
            <a:r>
              <a:rPr lang="en-US" i="1" dirty="0"/>
              <a:t>Count</a:t>
            </a:r>
            <a:r>
              <a:rPr lang="en-US" dirty="0"/>
              <a:t>: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víctimas</a:t>
            </a:r>
            <a:r>
              <a:rPr lang="en-US" dirty="0"/>
              <a:t>. </a:t>
            </a:r>
            <a:r>
              <a:rPr lang="en-US" dirty="0" err="1" smtClean="0"/>
              <a:t>Cuanta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matas</a:t>
            </a:r>
            <a:r>
              <a:rPr lang="en-US" dirty="0"/>
              <a:t>,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/>
              <a:t>puntos</a:t>
            </a:r>
            <a:r>
              <a:rPr lang="en-US" dirty="0"/>
              <a:t> </a:t>
            </a:r>
            <a:r>
              <a:rPr lang="en-US" dirty="0" err="1"/>
              <a:t>ganas</a:t>
            </a:r>
            <a:r>
              <a:rPr lang="en-US" dirty="0"/>
              <a:t>.</a:t>
            </a:r>
          </a:p>
          <a:p>
            <a:pPr marL="563563" lvl="1" indent="-234950"/>
            <a:r>
              <a:rPr lang="en-US" i="1" dirty="0" smtClean="0"/>
              <a:t>Destruction </a:t>
            </a:r>
            <a:r>
              <a:rPr lang="en-US" i="1" dirty="0"/>
              <a:t>Count</a:t>
            </a:r>
            <a:r>
              <a:rPr lang="en-US" dirty="0"/>
              <a:t>: </a:t>
            </a:r>
            <a:r>
              <a:rPr lang="en-US" dirty="0" err="1" smtClean="0"/>
              <a:t>incrementa</a:t>
            </a:r>
            <a:r>
              <a:rPr lang="en-US" dirty="0" smtClean="0"/>
              <a:t> </a:t>
            </a:r>
            <a:r>
              <a:rPr lang="en-US" dirty="0" err="1"/>
              <a:t>destruyendo</a:t>
            </a:r>
            <a:r>
              <a:rPr lang="en-US" dirty="0"/>
              <a:t> </a:t>
            </a:r>
            <a:r>
              <a:rPr lang="en-US" dirty="0" err="1"/>
              <a:t>edificios</a:t>
            </a:r>
            <a:r>
              <a:rPr lang="en-US" dirty="0"/>
              <a:t>, </a:t>
            </a:r>
            <a:r>
              <a:rPr lang="en-US" dirty="0" err="1"/>
              <a:t>casas</a:t>
            </a:r>
            <a:r>
              <a:rPr lang="en-US" dirty="0"/>
              <a:t>, </a:t>
            </a:r>
            <a:r>
              <a:rPr lang="en-US" dirty="0" err="1"/>
              <a:t>arboles</a:t>
            </a:r>
            <a:r>
              <a:rPr lang="en-US" dirty="0"/>
              <a:t> y </a:t>
            </a:r>
            <a:r>
              <a:rPr lang="en-US" dirty="0" err="1"/>
              <a:t>todo</a:t>
            </a:r>
            <a:r>
              <a:rPr lang="en-US" dirty="0"/>
              <a:t> 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 smtClean="0"/>
              <a:t>haya</a:t>
            </a:r>
            <a:r>
              <a:rPr lang="en-US" dirty="0" smtClean="0"/>
              <a:t> en el </a:t>
            </a:r>
            <a:r>
              <a:rPr lang="en-US" dirty="0" err="1" smtClean="0"/>
              <a:t>escenario</a:t>
            </a:r>
            <a:r>
              <a:rPr lang="en-US" dirty="0" smtClean="0"/>
              <a:t>.</a:t>
            </a:r>
            <a:endParaRPr lang="en-US" dirty="0"/>
          </a:p>
          <a:p>
            <a:pPr marL="563563" lvl="1" indent="-234950"/>
            <a:r>
              <a:rPr lang="en-US" i="1" dirty="0" smtClean="0"/>
              <a:t>Level </a:t>
            </a:r>
            <a:r>
              <a:rPr lang="en-US" i="1" dirty="0"/>
              <a:t>Bonus</a:t>
            </a:r>
            <a:r>
              <a:rPr lang="en-US" dirty="0"/>
              <a:t>: </a:t>
            </a:r>
            <a:r>
              <a:rPr lang="en-US" dirty="0" smtClean="0"/>
              <a:t>al </a:t>
            </a:r>
            <a:r>
              <a:rPr lang="en-US" dirty="0" err="1" smtClean="0"/>
              <a:t>finalizar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se </a:t>
            </a:r>
            <a:r>
              <a:rPr lang="en-US" dirty="0" err="1" smtClean="0"/>
              <a:t>calcula</a:t>
            </a:r>
            <a:r>
              <a:rPr lang="en-US" dirty="0" smtClean="0"/>
              <a:t> el bonus especial,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/>
              <a:t>dependen</a:t>
            </a:r>
            <a:r>
              <a:rPr lang="en-US" dirty="0"/>
              <a:t> de la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 smtClean="0"/>
              <a:t>restante</a:t>
            </a:r>
            <a:r>
              <a:rPr lang="en-US" dirty="0" smtClean="0"/>
              <a:t>, </a:t>
            </a:r>
            <a:r>
              <a:rPr lang="en-US" dirty="0"/>
              <a:t>del </a:t>
            </a:r>
            <a:r>
              <a:rPr lang="en-US" dirty="0" err="1"/>
              <a:t>tiempo</a:t>
            </a:r>
            <a:r>
              <a:rPr lang="en-US" dirty="0"/>
              <a:t>, y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mujeres</a:t>
            </a:r>
            <a:r>
              <a:rPr lang="en-US" dirty="0"/>
              <a:t> </a:t>
            </a:r>
            <a:r>
              <a:rPr lang="en-US" dirty="0" err="1"/>
              <a:t>secuestradas</a:t>
            </a:r>
            <a:r>
              <a:rPr lang="en-US" dirty="0"/>
              <a:t> en el </a:t>
            </a:r>
            <a:r>
              <a:rPr lang="en-US" dirty="0" err="1"/>
              <a:t>nivel</a:t>
            </a:r>
            <a:r>
              <a:rPr lang="en-US" dirty="0"/>
              <a:t>.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puntuación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 dirty="0"/>
              <a:t>La </a:t>
            </a:r>
            <a:r>
              <a:rPr lang="en-US" dirty="0" err="1" smtClean="0"/>
              <a:t>progresión</a:t>
            </a:r>
            <a:r>
              <a:rPr lang="en-US" dirty="0" smtClean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parecida</a:t>
            </a:r>
            <a:r>
              <a:rPr lang="en-US" dirty="0"/>
              <a:t> a la de los </a:t>
            </a:r>
            <a:r>
              <a:rPr lang="en-US" dirty="0" err="1" smtClean="0"/>
              <a:t>clásicos</a:t>
            </a:r>
            <a:r>
              <a:rPr lang="en-US" dirty="0" smtClean="0"/>
              <a:t> </a:t>
            </a:r>
            <a:r>
              <a:rPr lang="en-US" dirty="0"/>
              <a:t>del </a:t>
            </a:r>
            <a:r>
              <a:rPr lang="en-US" dirty="0" err="1"/>
              <a:t>genero</a:t>
            </a:r>
            <a:r>
              <a:rPr lang="en-US" dirty="0"/>
              <a:t>. </a:t>
            </a:r>
          </a:p>
          <a:p>
            <a:pPr marL="234950" indent="-234950"/>
            <a:r>
              <a:rPr lang="en-US" dirty="0"/>
              <a:t>El </a:t>
            </a:r>
            <a:r>
              <a:rPr lang="en-US" dirty="0" err="1"/>
              <a:t>juego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dividido</a:t>
            </a:r>
            <a:r>
              <a:rPr lang="en-US" dirty="0"/>
              <a:t> en Levels (</a:t>
            </a:r>
            <a:r>
              <a:rPr lang="en-US" dirty="0" err="1"/>
              <a:t>niveles</a:t>
            </a:r>
            <a:r>
              <a:rPr lang="en-US" dirty="0"/>
              <a:t>) y Stages (</a:t>
            </a:r>
            <a:r>
              <a:rPr lang="en-US" dirty="0" err="1"/>
              <a:t>etapas</a:t>
            </a:r>
            <a:r>
              <a:rPr lang="en-US" dirty="0"/>
              <a:t>). </a:t>
            </a:r>
          </a:p>
          <a:p>
            <a:pPr marL="234950" indent="-234950"/>
            <a:r>
              <a:rPr lang="en-US" dirty="0"/>
              <a:t>Para </a:t>
            </a:r>
            <a:r>
              <a:rPr lang="en-US" dirty="0" err="1"/>
              <a:t>cada</a:t>
            </a:r>
            <a:r>
              <a:rPr lang="en-US" dirty="0"/>
              <a:t> Level hay 5 Stages: 3 son de </a:t>
            </a:r>
            <a:r>
              <a:rPr lang="en-US" dirty="0" err="1"/>
              <a:t>combate</a:t>
            </a:r>
            <a:r>
              <a:rPr lang="en-US" dirty="0"/>
              <a:t> normal, </a:t>
            </a:r>
            <a:r>
              <a:rPr lang="en-US" dirty="0" smtClean="0"/>
              <a:t>1 </a:t>
            </a:r>
            <a:r>
              <a:rPr lang="en-US" dirty="0" smtClean="0"/>
              <a:t>especial </a:t>
            </a:r>
            <a:r>
              <a:rPr lang="en-US" dirty="0" smtClean="0"/>
              <a:t>y </a:t>
            </a:r>
            <a:r>
              <a:rPr lang="en-US" dirty="0"/>
              <a:t>en la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/>
              <a:t>hay el </a:t>
            </a:r>
            <a:r>
              <a:rPr lang="en-US" dirty="0" smtClean="0"/>
              <a:t>Boss.</a:t>
            </a:r>
            <a:endParaRPr lang="en-US" dirty="0"/>
          </a:p>
          <a:p>
            <a:pPr marL="234950" indent="-234950"/>
            <a:r>
              <a:rPr lang="en-US" dirty="0" err="1"/>
              <a:t>Cada</a:t>
            </a:r>
            <a:r>
              <a:rPr lang="en-US" dirty="0"/>
              <a:t> Level </a:t>
            </a:r>
            <a:r>
              <a:rPr lang="en-US" dirty="0" err="1"/>
              <a:t>debe</a:t>
            </a:r>
            <a:r>
              <a:rPr lang="en-US" dirty="0"/>
              <a:t> ser </a:t>
            </a:r>
            <a:r>
              <a:rPr lang="en-US" dirty="0" err="1"/>
              <a:t>completado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desbloquear</a:t>
            </a:r>
            <a:r>
              <a:rPr lang="en-US" dirty="0"/>
              <a:t> el </a:t>
            </a:r>
            <a:r>
              <a:rPr lang="en-US" dirty="0" err="1"/>
              <a:t>siguiente</a:t>
            </a:r>
            <a:r>
              <a:rPr lang="en-US" dirty="0"/>
              <a:t>.</a:t>
            </a:r>
          </a:p>
          <a:p>
            <a:pPr marL="234950" indent="-234950"/>
            <a:r>
              <a:rPr lang="en-US" dirty="0"/>
              <a:t>El </a:t>
            </a:r>
            <a:r>
              <a:rPr lang="en-US" dirty="0" err="1"/>
              <a:t>premio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/>
              <a:t>Level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princesas</a:t>
            </a:r>
            <a:r>
              <a:rPr lang="en-US" dirty="0"/>
              <a:t>.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Progresión del juego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Progresión del juego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771" y="1524000"/>
            <a:ext cx="732445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Introducción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/>
              <a:t>El </a:t>
            </a:r>
            <a:r>
              <a:rPr lang="en-US" sz="1800" dirty="0" err="1"/>
              <a:t>juego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Personajes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Características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Modos</a:t>
            </a:r>
            <a:r>
              <a:rPr lang="en-US" sz="1800" dirty="0"/>
              <a:t> de </a:t>
            </a:r>
            <a:r>
              <a:rPr lang="en-US" sz="1800" dirty="0" err="1"/>
              <a:t>juego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Interfície</a:t>
            </a:r>
            <a:r>
              <a:rPr lang="en-US" sz="1800" dirty="0"/>
              <a:t> de </a:t>
            </a:r>
            <a:r>
              <a:rPr lang="en-US" sz="1800" dirty="0" err="1"/>
              <a:t>usuario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Sistema</a:t>
            </a:r>
            <a:r>
              <a:rPr lang="en-US" sz="1800" dirty="0"/>
              <a:t> de </a:t>
            </a:r>
            <a:r>
              <a:rPr lang="en-US" sz="1800" dirty="0" err="1"/>
              <a:t>puntuación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Progresión</a:t>
            </a:r>
            <a:r>
              <a:rPr lang="en-US" sz="1800" dirty="0"/>
              <a:t> del </a:t>
            </a:r>
            <a:r>
              <a:rPr lang="en-US" sz="1800" dirty="0" err="1"/>
              <a:t>juego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Motivación</a:t>
            </a:r>
            <a:r>
              <a:rPr lang="en-US" sz="1800" dirty="0"/>
              <a:t> y </a:t>
            </a:r>
            <a:r>
              <a:rPr lang="en-US" sz="1800" dirty="0" err="1"/>
              <a:t>rejugabilidad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Controles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Sonido</a:t>
            </a:r>
            <a:endParaRPr lang="en-US" dirty="0"/>
          </a:p>
          <a:p>
            <a:pPr marL="234950" indent="-234950">
              <a:lnSpc>
                <a:spcPct val="93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sz="1800" dirty="0" err="1"/>
              <a:t>Análisis</a:t>
            </a:r>
            <a:r>
              <a:rPr lang="en-US" sz="1800" dirty="0"/>
              <a:t> </a:t>
            </a:r>
            <a:r>
              <a:rPr lang="en-US" sz="1800" dirty="0" err="1"/>
              <a:t>competitivo</a:t>
            </a:r>
            <a:endParaRPr lang="en-US" sz="18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1" name="Picture 3" descr="F:\Documentos\Master\Entregas\3. Presentación Game Design\Imagenes\Art\dragon_portad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1428736"/>
            <a:ext cx="3490559" cy="313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119446"/>
          </a:xfrm>
          <a:ln/>
        </p:spPr>
        <p:txBody>
          <a:bodyPr/>
          <a:lstStyle/>
          <a:p>
            <a:r>
              <a:rPr lang="es-ES" dirty="0" smtClean="0"/>
              <a:t>Liberar todas las princesas</a:t>
            </a:r>
            <a:r>
              <a:rPr lang="es-ES" dirty="0" smtClean="0"/>
              <a:t>.</a:t>
            </a:r>
            <a:endParaRPr lang="es-ES" dirty="0" smtClean="0"/>
          </a:p>
          <a:p>
            <a:r>
              <a:rPr lang="es-ES" dirty="0" smtClean="0"/>
              <a:t>Sistema de “logros”:</a:t>
            </a:r>
          </a:p>
          <a:p>
            <a:pPr lvl="1"/>
            <a:r>
              <a:rPr lang="es-ES" dirty="0" smtClean="0"/>
              <a:t>Tiempo en completar.</a:t>
            </a:r>
          </a:p>
          <a:p>
            <a:pPr lvl="1"/>
            <a:r>
              <a:rPr lang="es-ES" dirty="0" smtClean="0"/>
              <a:t>Destrucción consecutiva.</a:t>
            </a:r>
          </a:p>
          <a:p>
            <a:pPr lvl="1"/>
            <a:r>
              <a:rPr lang="es-ES" dirty="0" smtClean="0"/>
              <a:t>Enemigos derrotados de una forma concreta.</a:t>
            </a:r>
          </a:p>
          <a:p>
            <a:pPr lvl="1"/>
            <a:r>
              <a:rPr lang="es-ES" dirty="0" smtClean="0"/>
              <a:t>Etc.</a:t>
            </a:r>
          </a:p>
          <a:p>
            <a:r>
              <a:rPr lang="es-ES" dirty="0" smtClean="0"/>
              <a:t>Desbloquear los modos de juego: Batalla y Arena</a:t>
            </a:r>
            <a:r>
              <a:rPr lang="es-ES" dirty="0" smtClean="0"/>
              <a:t>.</a:t>
            </a:r>
            <a:endParaRPr lang="es-ES" dirty="0" smtClean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Motivación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170" name="Picture 2" descr="F:\Documentos\Master\Entregas\3. Presentación Game Design\Imagenes\Art\soldier_sketch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454" y="571480"/>
            <a:ext cx="1554465" cy="2285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Rejugabilidad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Pasarte el juego con cada dragón.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Ser </a:t>
            </a:r>
            <a:r>
              <a:rPr lang="es-ES" dirty="0" err="1" smtClean="0"/>
              <a:t>lider</a:t>
            </a:r>
            <a:r>
              <a:rPr lang="es-ES" dirty="0" smtClean="0"/>
              <a:t> de las estadísticas:</a:t>
            </a:r>
          </a:p>
          <a:p>
            <a:pPr lvl="1"/>
            <a:r>
              <a:rPr lang="es-ES" dirty="0" smtClean="0"/>
              <a:t>Ser el más rápido en pasarse el juego.</a:t>
            </a:r>
          </a:p>
          <a:p>
            <a:pPr lvl="1"/>
            <a:r>
              <a:rPr lang="es-ES" dirty="0" smtClean="0"/>
              <a:t>Ser el que más ha destruido.</a:t>
            </a:r>
          </a:p>
          <a:p>
            <a:pPr lvl="1"/>
            <a:r>
              <a:rPr lang="es-ES" dirty="0" smtClean="0"/>
              <a:t>Ser el que más enemigos has matado.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038" y="1641475"/>
            <a:ext cx="6132512" cy="4191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Controles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/>
              <a:t>Los efectos de sonido serán golpes, rugidos, gritos, sonido de armas, etc.</a:t>
            </a:r>
          </a:p>
          <a:p>
            <a:pPr marL="234950" indent="-234950"/>
            <a:r>
              <a:rPr lang="en-US"/>
              <a:t>La música será de estilo rock/metal y se pretende que transmita:</a:t>
            </a:r>
          </a:p>
          <a:p>
            <a:pPr lvl="1"/>
            <a:r>
              <a:rPr lang="en-US"/>
              <a:t>Velocidad: para incitar al jugador que siga avanzando y así no romper el ritmo de juego.</a:t>
            </a:r>
          </a:p>
          <a:p>
            <a:pPr lvl="1"/>
            <a:r>
              <a:rPr lang="en-US"/>
              <a:t>Contundencia: para dar más sensación de ser una bestia que puede con todo.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Sonido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>
              <a:lnSpc>
                <a:spcPct val="80000"/>
              </a:lnSpc>
            </a:pPr>
            <a:r>
              <a:rPr lang="en-US" sz="2400"/>
              <a:t>Castle Crashers (</a:t>
            </a:r>
            <a:r>
              <a:rPr lang="en-US" sz="2400">
                <a:latin typeface="Constantia Italic" charset="0"/>
                <a:ea typeface="Constantia Italic" charset="0"/>
                <a:cs typeface="Constantia Italic" charset="0"/>
                <a:sym typeface="Constantia Italic" charset="0"/>
              </a:rPr>
              <a:t>The Behemoth</a:t>
            </a:r>
            <a:r>
              <a:rPr lang="en-US" sz="2400"/>
              <a:t>). XBOX Arcade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Pros: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Arte 2D muy colorido y llamativo. Visualmente soberbio.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Multiplayer (hasta 4 jugadores) local y online.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Rejugabilidad (sistema de experiencia y armas).</a:t>
            </a:r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r>
              <a:rPr lang="en-US" sz="2200"/>
              <a:t>Contras: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Personajes 2D + movimientos 2’5D: efecto “estoy al lado y no le doy”.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4 Personajes, mismo diseño. Prácticamente mismas acciones.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Progresión repetitiva a lo largo de los niveles.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Análisis competitivo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3" y="3070225"/>
            <a:ext cx="3452812" cy="1941513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1475" y="2998788"/>
            <a:ext cx="3032125" cy="1825625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>
              <a:lnSpc>
                <a:spcPct val="80000"/>
              </a:lnSpc>
            </a:pPr>
            <a:r>
              <a:rPr lang="en-US"/>
              <a:t>Teenage Mutant Hero Turtles in Time Re-shelled (</a:t>
            </a:r>
            <a:r>
              <a:rPr lang="en-US">
                <a:latin typeface="Constantia Italic" charset="0"/>
                <a:ea typeface="Constantia Italic" charset="0"/>
                <a:cs typeface="Constantia Italic" charset="0"/>
                <a:sym typeface="Constantia Italic" charset="0"/>
              </a:rPr>
              <a:t>Ubisoft Singapore</a:t>
            </a:r>
            <a:r>
              <a:rPr lang="en-US"/>
              <a:t>). XBOX Arcade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Pros: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Lógica 2’5D + modelado 3D = sensación 3D.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Arte 3D cartoon vistoso y bien acabado.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Juego Cooperativo 4 players (local y online).</a:t>
            </a:r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endParaRPr lang="en-US" sz="2000"/>
          </a:p>
          <a:p>
            <a:pPr lvl="1">
              <a:lnSpc>
                <a:spcPct val="80000"/>
              </a:lnSpc>
            </a:pPr>
            <a:r>
              <a:rPr lang="en-US" sz="2000"/>
              <a:t>Contras: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Muy repetitivo.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Poca difícultad y corto.</a:t>
            </a:r>
          </a:p>
          <a:p>
            <a:pPr lvl="2">
              <a:lnSpc>
                <a:spcPct val="80000"/>
              </a:lnSpc>
            </a:pPr>
            <a:r>
              <a:rPr lang="en-US" sz="1700"/>
              <a:t>Combates contra bosses muy simples.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Análisis competitivo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8975" y="3213100"/>
            <a:ext cx="4322763" cy="2430463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288" y="3213100"/>
            <a:ext cx="2798762" cy="1573213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>
              <a:lnSpc>
                <a:spcPct val="80000"/>
              </a:lnSpc>
            </a:pPr>
            <a:r>
              <a:rPr lang="en-US" sz="2400"/>
              <a:t>Little Big Planet (</a:t>
            </a:r>
            <a:r>
              <a:rPr lang="en-US" sz="2400">
                <a:latin typeface="Constantia Italic" charset="0"/>
                <a:ea typeface="Constantia Italic" charset="0"/>
                <a:cs typeface="Constantia Italic" charset="0"/>
                <a:sym typeface="Constantia Italic" charset="0"/>
              </a:rPr>
              <a:t>Media Molecule</a:t>
            </a:r>
            <a:r>
              <a:rPr lang="en-US" sz="2400"/>
              <a:t>). PS3 y PSP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Pros: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Modelado 3D con lógica 3D.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Cambios de cámara crean sensación 3D.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Niveles originales. Editor de niveles integrado en juego.</a:t>
            </a:r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endParaRPr lang="en-US" sz="2200"/>
          </a:p>
          <a:p>
            <a:pPr lvl="1">
              <a:lnSpc>
                <a:spcPct val="80000"/>
              </a:lnSpc>
            </a:pPr>
            <a:r>
              <a:rPr lang="en-US" sz="2200"/>
              <a:t>Contras: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Modo historia corto.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Cámara multiplayer poco conseguida.</a:t>
            </a:r>
          </a:p>
          <a:p>
            <a:pPr lvl="2">
              <a:lnSpc>
                <a:spcPct val="80000"/>
              </a:lnSpc>
            </a:pPr>
            <a:r>
              <a:rPr lang="en-US" sz="1900"/>
              <a:t>Construir un nivel requiere mucho tiempo.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Análisis competitivo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2998788"/>
            <a:ext cx="3856038" cy="2314575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75" y="927100"/>
            <a:ext cx="1481138" cy="1482725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9975" y="3284538"/>
            <a:ext cx="3381375" cy="1214437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 dirty="0"/>
              <a:t>El </a:t>
            </a:r>
            <a:r>
              <a:rPr lang="en-US" dirty="0" err="1"/>
              <a:t>juego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</a:t>
            </a:r>
            <a:r>
              <a:rPr lang="en-US" dirty="0" err="1" smtClean="0"/>
              <a:t>beat’em</a:t>
            </a:r>
            <a:r>
              <a:rPr lang="en-US" dirty="0" smtClean="0"/>
              <a:t> </a:t>
            </a:r>
            <a:r>
              <a:rPr lang="en-US" dirty="0"/>
              <a:t>up </a:t>
            </a:r>
            <a:r>
              <a:rPr lang="en-US" dirty="0" smtClean="0"/>
              <a:t>2’5 D (scroll horizontal), </a:t>
            </a:r>
            <a:r>
              <a:rPr lang="en-US" dirty="0" err="1"/>
              <a:t>pero</a:t>
            </a:r>
            <a:r>
              <a:rPr lang="en-US" dirty="0"/>
              <a:t> con </a:t>
            </a:r>
            <a:r>
              <a:rPr lang="en-US" dirty="0" err="1" smtClean="0"/>
              <a:t>modelados</a:t>
            </a:r>
            <a:r>
              <a:rPr lang="en-US" dirty="0" smtClean="0"/>
              <a:t> </a:t>
            </a:r>
            <a:r>
              <a:rPr lang="en-US" dirty="0"/>
              <a:t>3D.</a:t>
            </a:r>
          </a:p>
          <a:p>
            <a:pPr marL="234950" indent="-234950"/>
            <a:r>
              <a:rPr lang="en-US" dirty="0"/>
              <a:t>Es un </a:t>
            </a:r>
            <a:r>
              <a:rPr lang="en-US" dirty="0" err="1"/>
              <a:t>género</a:t>
            </a:r>
            <a:r>
              <a:rPr lang="en-US" dirty="0"/>
              <a:t> un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abandonado</a:t>
            </a:r>
            <a:r>
              <a:rPr lang="en-US" dirty="0"/>
              <a:t> </a:t>
            </a:r>
            <a:r>
              <a:rPr lang="en-US" dirty="0" err="1"/>
              <a:t>hoy</a:t>
            </a:r>
            <a:r>
              <a:rPr lang="en-US" dirty="0"/>
              <a:t> en </a:t>
            </a:r>
            <a:r>
              <a:rPr lang="en-US" dirty="0" err="1"/>
              <a:t>día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lo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revivir</a:t>
            </a:r>
            <a:r>
              <a:rPr lang="en-US" dirty="0"/>
              <a:t> la </a:t>
            </a:r>
            <a:r>
              <a:rPr lang="en-US" dirty="0" err="1"/>
              <a:t>esencia</a:t>
            </a:r>
            <a:r>
              <a:rPr lang="en-US" dirty="0"/>
              <a:t> de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juegos</a:t>
            </a:r>
            <a:r>
              <a:rPr lang="en-US" dirty="0"/>
              <a:t>, </a:t>
            </a:r>
            <a:r>
              <a:rPr lang="en-US" dirty="0" err="1"/>
              <a:t>añadiendo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innovación</a:t>
            </a:r>
            <a:r>
              <a:rPr lang="en-US" dirty="0"/>
              <a:t>.</a:t>
            </a:r>
          </a:p>
          <a:p>
            <a:pPr marL="234950" indent="-234950"/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destinado</a:t>
            </a:r>
            <a:r>
              <a:rPr lang="en-US" dirty="0"/>
              <a:t> a un </a:t>
            </a:r>
            <a:r>
              <a:rPr lang="en-US" dirty="0" err="1"/>
              <a:t>público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vaya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jóvenes</a:t>
            </a:r>
            <a:r>
              <a:rPr lang="en-US" dirty="0"/>
              <a:t>, a los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interesar</a:t>
            </a:r>
            <a:r>
              <a:rPr lang="en-US" dirty="0"/>
              <a:t> la </a:t>
            </a:r>
            <a:r>
              <a:rPr lang="en-US" dirty="0" err="1"/>
              <a:t>historia</a:t>
            </a:r>
            <a:r>
              <a:rPr lang="en-US" dirty="0"/>
              <a:t>/</a:t>
            </a:r>
            <a:r>
              <a:rPr lang="en-US" dirty="0" err="1"/>
              <a:t>mecánica</a:t>
            </a:r>
            <a:r>
              <a:rPr lang="en-US" dirty="0"/>
              <a:t>/</a:t>
            </a:r>
            <a:r>
              <a:rPr lang="en-US" dirty="0" err="1"/>
              <a:t>estética</a:t>
            </a:r>
            <a:r>
              <a:rPr lang="en-US" dirty="0"/>
              <a:t> del </a:t>
            </a:r>
            <a:r>
              <a:rPr lang="en-US" dirty="0" err="1"/>
              <a:t>juego</a:t>
            </a:r>
            <a:r>
              <a:rPr lang="en-US" dirty="0"/>
              <a:t>, </a:t>
            </a:r>
            <a:r>
              <a:rPr lang="en-US" dirty="0" err="1"/>
              <a:t>hasta</a:t>
            </a:r>
            <a:r>
              <a:rPr lang="en-US" dirty="0"/>
              <a:t>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adulta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quiera</a:t>
            </a:r>
            <a:r>
              <a:rPr lang="en-US" dirty="0"/>
              <a:t> </a:t>
            </a:r>
            <a:r>
              <a:rPr lang="en-US" dirty="0" err="1"/>
              <a:t>revivir</a:t>
            </a:r>
            <a:r>
              <a:rPr lang="en-US" dirty="0"/>
              <a:t> un </a:t>
            </a:r>
            <a:r>
              <a:rPr lang="en-US" dirty="0" err="1" smtClean="0"/>
              <a:t>género</a:t>
            </a:r>
            <a:r>
              <a:rPr lang="en-US" dirty="0" smtClean="0"/>
              <a:t> de </a:t>
            </a:r>
            <a:r>
              <a:rPr lang="en-US" dirty="0" err="1"/>
              <a:t>juego</a:t>
            </a:r>
            <a:r>
              <a:rPr lang="en-US" dirty="0"/>
              <a:t> </a:t>
            </a:r>
            <a:r>
              <a:rPr lang="en-US" dirty="0" err="1"/>
              <a:t>típico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principios</a:t>
            </a:r>
            <a:r>
              <a:rPr lang="en-US" dirty="0" smtClean="0"/>
              <a:t> </a:t>
            </a:r>
            <a:r>
              <a:rPr lang="en-US" dirty="0"/>
              <a:t>de los </a:t>
            </a:r>
            <a:r>
              <a:rPr lang="en-US" dirty="0" err="1"/>
              <a:t>años</a:t>
            </a:r>
            <a:r>
              <a:rPr lang="en-US" dirty="0"/>
              <a:t> 90.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Introducción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:\Documentos\Master\Entregas\3. Presentación Game Design\Imagenes\Art\Dragon_Clif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357166"/>
            <a:ext cx="2339530" cy="31209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28596" y="1500174"/>
            <a:ext cx="8229600" cy="4857784"/>
          </a:xfrm>
          <a:ln/>
        </p:spPr>
        <p:txBody>
          <a:bodyPr/>
          <a:lstStyle/>
          <a:p>
            <a:pPr marL="234950" indent="-234950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 err="1"/>
              <a:t>Historia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 err="1">
                <a:solidFill>
                  <a:schemeClr val="tx1"/>
                </a:solidFill>
              </a:rPr>
              <a:t>Dragones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princesas</a:t>
            </a:r>
            <a:r>
              <a:rPr lang="en-US" dirty="0">
                <a:solidFill>
                  <a:schemeClr val="tx1"/>
                </a:solidFill>
              </a:rPr>
              <a:t> y caballeros: la </a:t>
            </a:r>
            <a:r>
              <a:rPr lang="en-US" dirty="0" err="1">
                <a:solidFill>
                  <a:schemeClr val="tx1"/>
                </a:solidFill>
              </a:rPr>
              <a:t>típica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historia</a:t>
            </a:r>
            <a:r>
              <a:rPr lang="en-US" dirty="0">
                <a:solidFill>
                  <a:schemeClr val="tx1"/>
                </a:solidFill>
              </a:rPr>
              <a:t> medieval </a:t>
            </a:r>
            <a:r>
              <a:rPr lang="en-US" dirty="0" err="1">
                <a:solidFill>
                  <a:schemeClr val="tx1"/>
                </a:solidFill>
              </a:rPr>
              <a:t>pero</a:t>
            </a:r>
            <a:r>
              <a:rPr lang="en-US" dirty="0">
                <a:solidFill>
                  <a:schemeClr val="tx1"/>
                </a:solidFill>
              </a:rPr>
              <a:t> con los </a:t>
            </a:r>
            <a:r>
              <a:rPr lang="en-US" dirty="0" err="1">
                <a:solidFill>
                  <a:schemeClr val="tx1"/>
                </a:solidFill>
              </a:rPr>
              <a:t>papeles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cambiados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1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>
                <a:solidFill>
                  <a:schemeClr val="tx1"/>
                </a:solidFill>
              </a:rPr>
              <a:t>Las </a:t>
            </a:r>
            <a:r>
              <a:rPr lang="en-US" dirty="0" err="1">
                <a:solidFill>
                  <a:schemeClr val="tx1"/>
                </a:solidFill>
              </a:rPr>
              <a:t>princesas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viven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enamoradas</a:t>
            </a:r>
            <a:r>
              <a:rPr lang="en-US" dirty="0">
                <a:solidFill>
                  <a:schemeClr val="tx1"/>
                </a:solidFill>
              </a:rPr>
              <a:t> de los </a:t>
            </a:r>
            <a:r>
              <a:rPr lang="en-US" dirty="0" err="1">
                <a:solidFill>
                  <a:schemeClr val="tx1"/>
                </a:solidFill>
              </a:rPr>
              <a:t>dragones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mientras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los caballeros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quieren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rescatar</a:t>
            </a:r>
            <a:r>
              <a:rPr lang="en-US" dirty="0">
                <a:solidFill>
                  <a:schemeClr val="tx1"/>
                </a:solidFill>
              </a:rPr>
              <a:t> sin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consentimiento</a:t>
            </a:r>
            <a:r>
              <a:rPr lang="en-US" dirty="0">
                <a:solidFill>
                  <a:schemeClr val="tx1"/>
                </a:solidFill>
              </a:rPr>
              <a:t>.  El caballero vive </a:t>
            </a:r>
            <a:r>
              <a:rPr lang="en-US" dirty="0" err="1">
                <a:solidFill>
                  <a:schemeClr val="tx1"/>
                </a:solidFill>
              </a:rPr>
              <a:t>influenciado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hazaña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épicas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leyendas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1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>
                <a:solidFill>
                  <a:schemeClr val="tx1"/>
                </a:solidFill>
              </a:rPr>
              <a:t>Los </a:t>
            </a:r>
            <a:r>
              <a:rPr lang="en-US" dirty="0" err="1">
                <a:solidFill>
                  <a:schemeClr val="tx1"/>
                </a:solidFill>
              </a:rPr>
              <a:t>dragones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sólo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quieren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cerveza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divertirse</a:t>
            </a:r>
            <a:r>
              <a:rPr lang="en-US" dirty="0">
                <a:solidFill>
                  <a:schemeClr val="tx1"/>
                </a:solidFill>
              </a:rPr>
              <a:t> con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princesas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sus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guaridas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1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 err="1">
                <a:solidFill>
                  <a:schemeClr val="tx1"/>
                </a:solidFill>
              </a:rPr>
              <a:t>Cuando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princesas</a:t>
            </a:r>
            <a:r>
              <a:rPr lang="en-US" dirty="0">
                <a:solidFill>
                  <a:schemeClr val="tx1"/>
                </a:solidFill>
              </a:rPr>
              <a:t> son “</a:t>
            </a:r>
            <a:r>
              <a:rPr lang="en-US" dirty="0" err="1">
                <a:solidFill>
                  <a:schemeClr val="tx1"/>
                </a:solidFill>
              </a:rPr>
              <a:t>rescatadas</a:t>
            </a:r>
            <a:r>
              <a:rPr lang="en-US" dirty="0">
                <a:solidFill>
                  <a:schemeClr val="tx1"/>
                </a:solidFill>
              </a:rPr>
              <a:t>”, los </a:t>
            </a:r>
            <a:r>
              <a:rPr lang="en-US" dirty="0" err="1">
                <a:solidFill>
                  <a:schemeClr val="tx1"/>
                </a:solidFill>
              </a:rPr>
              <a:t>dragones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entran</a:t>
            </a:r>
            <a:r>
              <a:rPr lang="en-US" dirty="0">
                <a:solidFill>
                  <a:schemeClr val="tx1"/>
                </a:solidFill>
              </a:rPr>
              <a:t> en </a:t>
            </a:r>
            <a:r>
              <a:rPr lang="en-US" dirty="0" err="1">
                <a:solidFill>
                  <a:schemeClr val="tx1"/>
                </a:solidFill>
              </a:rPr>
              <a:t>cólera</a:t>
            </a:r>
            <a:r>
              <a:rPr lang="en-US" dirty="0">
                <a:solidFill>
                  <a:schemeClr val="tx1"/>
                </a:solidFill>
              </a:rPr>
              <a:t>. Van a </a:t>
            </a:r>
            <a:r>
              <a:rPr lang="en-US" dirty="0" err="1">
                <a:solidFill>
                  <a:schemeClr val="tx1"/>
                </a:solidFill>
              </a:rPr>
              <a:t>buscarlas</a:t>
            </a:r>
            <a:r>
              <a:rPr lang="en-US" dirty="0">
                <a:solidFill>
                  <a:schemeClr val="tx1"/>
                </a:solidFill>
              </a:rPr>
              <a:t> al </a:t>
            </a:r>
            <a:r>
              <a:rPr lang="en-US" dirty="0" err="1">
                <a:solidFill>
                  <a:schemeClr val="tx1"/>
                </a:solidFill>
              </a:rPr>
              <a:t>castillo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través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reino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entero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tabLst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  <a:tab pos="0" algn="l"/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Las </a:t>
            </a:r>
            <a:r>
              <a:rPr lang="en-US" dirty="0" err="1">
                <a:solidFill>
                  <a:schemeClr val="tx1"/>
                </a:solidFill>
              </a:rPr>
              <a:t>princesas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contrariadas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ayudarán</a:t>
            </a:r>
            <a:r>
              <a:rPr lang="en-US" dirty="0">
                <a:solidFill>
                  <a:schemeClr val="tx1"/>
                </a:solidFill>
              </a:rPr>
              <a:t> a los </a:t>
            </a:r>
            <a:r>
              <a:rPr lang="en-US" dirty="0" err="1">
                <a:solidFill>
                  <a:schemeClr val="tx1"/>
                </a:solidFill>
              </a:rPr>
              <a:t>dragones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rescaten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juego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234950" indent="-234950"/>
            <a:r>
              <a:rPr lang="en-US" dirty="0"/>
              <a:t>Flow del </a:t>
            </a:r>
            <a:r>
              <a:rPr lang="en-US" dirty="0" err="1"/>
              <a:t>juego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princesa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estará</a:t>
            </a:r>
            <a:r>
              <a:rPr lang="en-US" dirty="0">
                <a:solidFill>
                  <a:schemeClr val="tx1"/>
                </a:solidFill>
              </a:rPr>
              <a:t> al final de un </a:t>
            </a:r>
            <a:r>
              <a:rPr lang="en-US" dirty="0" err="1">
                <a:solidFill>
                  <a:schemeClr val="tx1"/>
                </a:solidFill>
              </a:rPr>
              <a:t>reino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En un </a:t>
            </a:r>
            <a:r>
              <a:rPr lang="en-US" dirty="0" err="1">
                <a:solidFill>
                  <a:schemeClr val="tx1"/>
                </a:solidFill>
              </a:rPr>
              <a:t>reino</a:t>
            </a:r>
            <a:r>
              <a:rPr lang="en-US" dirty="0">
                <a:solidFill>
                  <a:schemeClr val="tx1"/>
                </a:solidFill>
              </a:rPr>
              <a:t> hay </a:t>
            </a:r>
            <a:r>
              <a:rPr lang="en-US" dirty="0" err="1">
                <a:solidFill>
                  <a:schemeClr val="tx1"/>
                </a:solidFill>
              </a:rPr>
              <a:t>varios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niveles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comprenden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distintas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regiones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campo, villa, </a:t>
            </a:r>
            <a:r>
              <a:rPr lang="en-US" dirty="0" err="1">
                <a:solidFill>
                  <a:schemeClr val="tx1"/>
                </a:solidFill>
              </a:rPr>
              <a:t>murallas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castillo</a:t>
            </a:r>
            <a:r>
              <a:rPr lang="en-US" dirty="0">
                <a:solidFill>
                  <a:schemeClr val="tx1"/>
                </a:solidFill>
              </a:rPr>
              <a:t>, etc.</a:t>
            </a:r>
            <a:endParaRPr lang="en-US" dirty="0"/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Zonas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especiales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torreón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puente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castillo</a:t>
            </a:r>
            <a:r>
              <a:rPr lang="en-US" dirty="0">
                <a:solidFill>
                  <a:schemeClr val="tx1"/>
                </a:solidFill>
              </a:rPr>
              <a:t>, etc.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Bosses en </a:t>
            </a:r>
            <a:r>
              <a:rPr lang="en-US" dirty="0" err="1">
                <a:solidFill>
                  <a:schemeClr val="tx1"/>
                </a:solidFill>
              </a:rPr>
              <a:t>nivel</a:t>
            </a:r>
            <a:r>
              <a:rPr lang="en-US" dirty="0">
                <a:solidFill>
                  <a:schemeClr val="tx1"/>
                </a:solidFill>
              </a:rPr>
              <a:t> final del </a:t>
            </a:r>
            <a:r>
              <a:rPr lang="en-US" dirty="0" err="1">
                <a:solidFill>
                  <a:schemeClr val="tx1"/>
                </a:solidFill>
              </a:rPr>
              <a:t>reino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Enemigos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duros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medida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avancen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reinos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El juego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Niveles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19710"/>
          </a:xfrm>
        </p:spPr>
        <p:txBody>
          <a:bodyPr>
            <a:normAutofit fontScale="70000" lnSpcReduction="20000"/>
          </a:bodyPr>
          <a:lstStyle/>
          <a:p>
            <a:r>
              <a:rPr lang="es-ES" dirty="0" smtClean="0"/>
              <a:t>4+1 Niveles con 5 fases por nivel:</a:t>
            </a:r>
          </a:p>
          <a:p>
            <a:pPr lvl="1"/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way</a:t>
            </a:r>
            <a:r>
              <a:rPr lang="es-ES" i="1" dirty="0" smtClean="0"/>
              <a:t> </a:t>
            </a:r>
            <a:r>
              <a:rPr lang="es-ES" i="1" dirty="0" err="1" smtClean="0"/>
              <a:t>to</a:t>
            </a:r>
            <a:r>
              <a:rPr lang="es-ES" i="1" dirty="0" smtClean="0"/>
              <a:t> </a:t>
            </a:r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Castle</a:t>
            </a:r>
            <a:r>
              <a:rPr lang="es-ES" dirty="0" smtClean="0"/>
              <a:t>: </a:t>
            </a:r>
            <a:r>
              <a:rPr lang="es-ES" dirty="0" err="1" smtClean="0"/>
              <a:t>Land</a:t>
            </a:r>
            <a:r>
              <a:rPr lang="es-ES" dirty="0" smtClean="0"/>
              <a:t> - </a:t>
            </a:r>
            <a:r>
              <a:rPr lang="es-ES" dirty="0" err="1" smtClean="0"/>
              <a:t>Forest</a:t>
            </a:r>
            <a:r>
              <a:rPr lang="es-ES" dirty="0" smtClean="0"/>
              <a:t> - Town - </a:t>
            </a:r>
            <a:r>
              <a:rPr lang="es-ES" dirty="0" err="1" smtClean="0"/>
              <a:t>Tower</a:t>
            </a:r>
            <a:r>
              <a:rPr lang="es-ES" dirty="0" smtClean="0"/>
              <a:t> – </a:t>
            </a:r>
            <a:r>
              <a:rPr lang="es-ES" dirty="0" err="1" smtClean="0"/>
              <a:t>Boss</a:t>
            </a:r>
            <a:r>
              <a:rPr lang="es-ES" dirty="0" smtClean="0"/>
              <a:t> (</a:t>
            </a:r>
            <a:r>
              <a:rPr lang="es-ES" dirty="0" smtClean="0"/>
              <a:t>Prince).</a:t>
            </a:r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1"/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smtClean="0"/>
              <a:t>Ice </a:t>
            </a:r>
            <a:r>
              <a:rPr lang="es-ES" i="1" dirty="0" err="1" smtClean="0"/>
              <a:t>Desert</a:t>
            </a:r>
            <a:r>
              <a:rPr lang="es-ES" dirty="0" smtClean="0"/>
              <a:t>: </a:t>
            </a:r>
            <a:r>
              <a:rPr lang="es-ES" dirty="0" smtClean="0"/>
              <a:t>Shore - Ice </a:t>
            </a:r>
            <a:r>
              <a:rPr lang="es-ES" dirty="0" err="1" smtClean="0"/>
              <a:t>Land</a:t>
            </a:r>
            <a:r>
              <a:rPr lang="es-ES" dirty="0" smtClean="0"/>
              <a:t> - </a:t>
            </a:r>
            <a:r>
              <a:rPr lang="es-ES" dirty="0" err="1" smtClean="0"/>
              <a:t>Igloo</a:t>
            </a:r>
            <a:r>
              <a:rPr lang="es-ES" dirty="0" smtClean="0"/>
              <a:t> Town - Iceberg </a:t>
            </a:r>
            <a:r>
              <a:rPr lang="es-ES" dirty="0" smtClean="0"/>
              <a:t>– </a:t>
            </a:r>
            <a:r>
              <a:rPr lang="es-ES" dirty="0" err="1" smtClean="0"/>
              <a:t>Boss</a:t>
            </a:r>
            <a:r>
              <a:rPr lang="es-ES" dirty="0" smtClean="0"/>
              <a:t> (</a:t>
            </a:r>
            <a:r>
              <a:rPr lang="es-ES" dirty="0" smtClean="0"/>
              <a:t>Yeti).</a:t>
            </a:r>
          </a:p>
          <a:p>
            <a:pPr lvl="1"/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Waste</a:t>
            </a:r>
            <a:r>
              <a:rPr lang="es-ES" i="1" dirty="0" smtClean="0"/>
              <a:t> </a:t>
            </a:r>
            <a:r>
              <a:rPr lang="es-ES" i="1" dirty="0" err="1" smtClean="0"/>
              <a:t>Land</a:t>
            </a:r>
            <a:r>
              <a:rPr lang="es-ES" dirty="0" smtClean="0"/>
              <a:t>: </a:t>
            </a:r>
            <a:r>
              <a:rPr lang="es-ES" dirty="0" err="1" smtClean="0"/>
              <a:t>Dumps</a:t>
            </a:r>
            <a:r>
              <a:rPr lang="es-ES" dirty="0" smtClean="0"/>
              <a:t> - </a:t>
            </a:r>
            <a:r>
              <a:rPr lang="es-ES" dirty="0" err="1" smtClean="0"/>
              <a:t>Dead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- </a:t>
            </a:r>
            <a:r>
              <a:rPr lang="es-ES" dirty="0" err="1" smtClean="0"/>
              <a:t>Cemetery</a:t>
            </a:r>
            <a:r>
              <a:rPr lang="es-ES" dirty="0" smtClean="0"/>
              <a:t> - T-</a:t>
            </a:r>
            <a:r>
              <a:rPr lang="es-ES" dirty="0" err="1" smtClean="0"/>
              <a:t>Rex</a:t>
            </a:r>
            <a:r>
              <a:rPr lang="es-ES" dirty="0" smtClean="0"/>
              <a:t> </a:t>
            </a:r>
            <a:r>
              <a:rPr lang="es-ES" dirty="0" err="1" smtClean="0"/>
              <a:t>Skeleton</a:t>
            </a:r>
            <a:r>
              <a:rPr lang="es-ES" dirty="0" smtClean="0"/>
              <a:t> - </a:t>
            </a:r>
            <a:r>
              <a:rPr lang="es-ES" dirty="0" err="1" smtClean="0"/>
              <a:t>Boss</a:t>
            </a:r>
            <a:r>
              <a:rPr lang="es-ES" dirty="0" smtClean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Satan</a:t>
            </a:r>
            <a:r>
              <a:rPr lang="es-ES" dirty="0" smtClean="0"/>
              <a:t>).</a:t>
            </a:r>
          </a:p>
          <a:p>
            <a:pPr lvl="1"/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Dead</a:t>
            </a:r>
            <a:r>
              <a:rPr lang="es-ES" i="1" dirty="0" smtClean="0"/>
              <a:t> </a:t>
            </a:r>
            <a:r>
              <a:rPr lang="es-ES" i="1" dirty="0" err="1" smtClean="0"/>
              <a:t>Sun</a:t>
            </a:r>
            <a:r>
              <a:rPr lang="es-ES" dirty="0" smtClean="0"/>
              <a:t>: </a:t>
            </a:r>
            <a:r>
              <a:rPr lang="es-ES" dirty="0" err="1" smtClean="0"/>
              <a:t>Desert</a:t>
            </a:r>
            <a:r>
              <a:rPr lang="es-ES" dirty="0" smtClean="0"/>
              <a:t> - Cactus </a:t>
            </a:r>
            <a:r>
              <a:rPr lang="es-ES" dirty="0" err="1" smtClean="0"/>
              <a:t>Canyon</a:t>
            </a:r>
            <a:r>
              <a:rPr lang="es-ES" dirty="0" smtClean="0"/>
              <a:t> - </a:t>
            </a:r>
            <a:r>
              <a:rPr lang="es-ES" dirty="0" err="1" smtClean="0"/>
              <a:t>Egiptian</a:t>
            </a:r>
            <a:r>
              <a:rPr lang="es-ES" dirty="0" smtClean="0"/>
              <a:t> Town -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Pyramid</a:t>
            </a:r>
            <a:r>
              <a:rPr lang="es-ES" dirty="0" smtClean="0"/>
              <a:t> </a:t>
            </a:r>
            <a:r>
              <a:rPr lang="es-ES" dirty="0" smtClean="0"/>
              <a:t>- </a:t>
            </a:r>
            <a:r>
              <a:rPr lang="es-ES" dirty="0" err="1" smtClean="0"/>
              <a:t>Boss</a:t>
            </a:r>
            <a:r>
              <a:rPr lang="es-ES" dirty="0" smtClean="0"/>
              <a:t> (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Sphinx</a:t>
            </a:r>
            <a:r>
              <a:rPr lang="es-ES" dirty="0" smtClean="0"/>
              <a:t>).</a:t>
            </a:r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  <a:p>
            <a:pPr lvl="1"/>
            <a:r>
              <a:rPr lang="es-ES" i="1" dirty="0" err="1" smtClean="0"/>
              <a:t>The</a:t>
            </a:r>
            <a:r>
              <a:rPr lang="es-ES" i="1" dirty="0" smtClean="0"/>
              <a:t> Long </a:t>
            </a:r>
            <a:r>
              <a:rPr lang="es-ES" i="1" dirty="0" err="1" smtClean="0"/>
              <a:t>Way</a:t>
            </a:r>
            <a:r>
              <a:rPr lang="es-ES" i="1" dirty="0" smtClean="0"/>
              <a:t> </a:t>
            </a:r>
            <a:r>
              <a:rPr lang="es-ES" i="1" dirty="0" smtClean="0"/>
              <a:t>Home</a:t>
            </a:r>
            <a:r>
              <a:rPr lang="es-ES" dirty="0" smtClean="0"/>
              <a:t>: </a:t>
            </a:r>
            <a:r>
              <a:rPr lang="es-ES" dirty="0" err="1" smtClean="0"/>
              <a:t>Land</a:t>
            </a:r>
            <a:r>
              <a:rPr lang="es-ES" dirty="0" smtClean="0"/>
              <a:t> </a:t>
            </a:r>
            <a:r>
              <a:rPr lang="es-ES" dirty="0" err="1" smtClean="0"/>
              <a:t>Under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Mountain - </a:t>
            </a:r>
            <a:r>
              <a:rPr lang="es-ES" dirty="0" err="1" smtClean="0"/>
              <a:t>Path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</a:t>
            </a:r>
            <a:r>
              <a:rPr lang="es-ES" dirty="0" err="1" smtClean="0"/>
              <a:t>he</a:t>
            </a:r>
            <a:r>
              <a:rPr lang="es-ES" dirty="0" smtClean="0"/>
              <a:t> </a:t>
            </a:r>
            <a:r>
              <a:rPr lang="es-ES" dirty="0" smtClean="0"/>
              <a:t>Top - </a:t>
            </a:r>
            <a:r>
              <a:rPr lang="es-ES" dirty="0" smtClean="0"/>
              <a:t>Lava </a:t>
            </a:r>
            <a:r>
              <a:rPr lang="es-ES" dirty="0" smtClean="0"/>
              <a:t>Works Caves - Lava </a:t>
            </a:r>
            <a:r>
              <a:rPr lang="es-ES" dirty="0" err="1" smtClean="0"/>
              <a:t>Rocks</a:t>
            </a:r>
            <a:r>
              <a:rPr lang="es-ES" dirty="0" smtClean="0"/>
              <a:t> - </a:t>
            </a:r>
            <a:r>
              <a:rPr lang="es-ES" dirty="0" err="1" smtClean="0"/>
              <a:t>Boss</a:t>
            </a:r>
            <a:r>
              <a:rPr lang="es-ES" dirty="0" smtClean="0"/>
              <a:t> (</a:t>
            </a:r>
            <a:r>
              <a:rPr lang="es-ES" dirty="0" smtClean="0"/>
              <a:t>La </a:t>
            </a:r>
            <a:r>
              <a:rPr lang="es-ES" dirty="0" smtClean="0"/>
              <a:t>primera ARENA, con TODOS los </a:t>
            </a:r>
            <a:r>
              <a:rPr lang="es-ES" dirty="0" smtClean="0"/>
              <a:t>enemigos </a:t>
            </a:r>
            <a:r>
              <a:rPr lang="es-ES" dirty="0" smtClean="0"/>
              <a:t>en el </a:t>
            </a:r>
            <a:r>
              <a:rPr lang="es-ES" dirty="0" smtClean="0"/>
              <a:t>volcán!).</a:t>
            </a:r>
          </a:p>
          <a:p>
            <a:pPr lvl="1"/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 descr="F:\Documentos\Master\Entregas\3. Presentación Game Design\Imagenes\Art\dese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4357694"/>
            <a:ext cx="2428892" cy="1208380"/>
          </a:xfrm>
          <a:prstGeom prst="rect">
            <a:avLst/>
          </a:prstGeom>
          <a:noFill/>
        </p:spPr>
      </p:pic>
      <p:pic>
        <p:nvPicPr>
          <p:cNvPr id="6147" name="Picture 3" descr="F:\Documentos\Master\Entregas\3. Presentación Game Design\Imagenes\Art\castle_f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2143116"/>
            <a:ext cx="1785950" cy="1166797"/>
          </a:xfrm>
          <a:prstGeom prst="rect">
            <a:avLst/>
          </a:prstGeom>
          <a:noFill/>
        </p:spPr>
      </p:pic>
      <p:pic>
        <p:nvPicPr>
          <p:cNvPr id="6148" name="Picture 4" descr="F:\Documentos\Master\Entregas\3. Presentación Game Design\Imagenes\Art\vale_lugg_final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143116"/>
            <a:ext cx="1993284" cy="1196767"/>
          </a:xfrm>
          <a:prstGeom prst="rect">
            <a:avLst/>
          </a:prstGeom>
          <a:noFill/>
        </p:spPr>
      </p:pic>
      <p:pic>
        <p:nvPicPr>
          <p:cNvPr id="6149" name="Picture 5" descr="F:\Documentos\Master\Entregas\3. Presentación Game Design\Imagenes\Art\Concept_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500042"/>
            <a:ext cx="1428760" cy="10715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s-ES" dirty="0" smtClean="0"/>
              <a:t>Dragones, princesas y enemigos (guerreros, caballeros, arqueros...).</a:t>
            </a:r>
          </a:p>
          <a:p>
            <a:pPr lvl="1"/>
            <a:r>
              <a:rPr lang="es-ES" dirty="0" smtClean="0"/>
              <a:t>Dragones: Malvados, grandiosos (en proporción con los demás personajes) y fuertes (ataques de gran destrucción y poderes especiales).</a:t>
            </a:r>
          </a:p>
          <a:p>
            <a:pPr marL="234950" indent="-234950"/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Personajes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3571876"/>
            <a:ext cx="4203700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Personajes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000240"/>
            <a:ext cx="2169341" cy="21177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000240"/>
            <a:ext cx="2786063" cy="19780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4429132"/>
            <a:ext cx="2713035" cy="18225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2" y="4500570"/>
            <a:ext cx="3020574" cy="17373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57200" y="1524000"/>
            <a:ext cx="8229600" cy="4048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3A447"/>
              </a:buClr>
              <a:buSzPct val="85000"/>
              <a:buFont typeface="Wingdings 2" charset="2"/>
              <a:buChar char=""/>
              <a:tabLst/>
              <a:defRPr/>
            </a:pPr>
            <a:r>
              <a:rPr lang="es-E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Constantia" charset="0"/>
              </a:rPr>
              <a:t>4 dragones seleccionables por el jugador:</a:t>
            </a:r>
            <a:endParaRPr kumimoji="0" lang="es-ES" sz="2000" b="0" i="0" u="none" strike="noStrike" kern="0" cap="none" spc="0" normalizeH="0" baseline="0" noProof="0" dirty="0" smtClean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+mn-lt"/>
              <a:ea typeface="+mn-ea"/>
              <a:cs typeface="+mn-cs"/>
              <a:sym typeface="Constantia" charset="0"/>
            </a:endParaRPr>
          </a:p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3A447"/>
              </a:buClr>
              <a:buSzPct val="85000"/>
              <a:buFont typeface="Wingdings 2" charset="2"/>
              <a:buChar char="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onstantia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Personajes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2798D-0A1F-4C9E-B9DB-1DC5992059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357298"/>
            <a:ext cx="6407507" cy="217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714752"/>
            <a:ext cx="3575050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3714752"/>
            <a:ext cx="3098800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Diapositiva de título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3A447"/>
      </a:accent1>
      <a:accent2>
        <a:srgbClr val="333399"/>
      </a:accent2>
      <a:accent3>
        <a:srgbClr val="AAAAAA"/>
      </a:accent3>
      <a:accent4>
        <a:srgbClr val="DADADA"/>
      </a:accent4>
      <a:accent5>
        <a:srgbClr val="F8CFB1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a de título">
      <a:majorFont>
        <a:latin typeface="Constantia"/>
        <a:ea typeface="ヒラギノ角ゴ ProN W3"/>
        <a:cs typeface="ヒラギノ角ゴ ProN W3"/>
      </a:majorFont>
      <a:minorFont>
        <a:latin typeface="Constanti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Diapositiva de títu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ítulo y objeto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ítulo y objetos">
      <a:majorFont>
        <a:latin typeface="Constantia"/>
        <a:ea typeface="ヒラギノ角ゴ ProN W3"/>
        <a:cs typeface="ヒラギノ角ゴ ProN W3"/>
      </a:majorFont>
      <a:minorFont>
        <a:latin typeface="Constanti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ítulo y objeto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Pages>0</Pages>
  <Words>1267</Words>
  <Characters>0</Characters>
  <Application>Microsoft Office PowerPoint</Application>
  <PresentationFormat>Presentación en pantalla (4:3)</PresentationFormat>
  <Lines>0</Lines>
  <Paragraphs>204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Default - Diapositiva de título</vt:lpstr>
      <vt:lpstr>Default - Título y objetos</vt:lpstr>
      <vt:lpstr>Wyverns Assault</vt:lpstr>
      <vt:lpstr>Índice</vt:lpstr>
      <vt:lpstr>Introducción</vt:lpstr>
      <vt:lpstr>El juego</vt:lpstr>
      <vt:lpstr>El juego</vt:lpstr>
      <vt:lpstr>Niveles</vt:lpstr>
      <vt:lpstr>Personajes</vt:lpstr>
      <vt:lpstr>Personajes</vt:lpstr>
      <vt:lpstr>Personajes</vt:lpstr>
      <vt:lpstr>Personajes</vt:lpstr>
      <vt:lpstr>Personajes</vt:lpstr>
      <vt:lpstr>Características</vt:lpstr>
      <vt:lpstr>Características</vt:lpstr>
      <vt:lpstr>Modos de juego</vt:lpstr>
      <vt:lpstr>Interfície de usuario</vt:lpstr>
      <vt:lpstr>Interfície de usuario</vt:lpstr>
      <vt:lpstr>Sistema de puntuación</vt:lpstr>
      <vt:lpstr>Progresión del juego</vt:lpstr>
      <vt:lpstr>Progresión del juego</vt:lpstr>
      <vt:lpstr>Motivación</vt:lpstr>
      <vt:lpstr>Rejugabilidad</vt:lpstr>
      <vt:lpstr>Controles</vt:lpstr>
      <vt:lpstr>Sonido</vt:lpstr>
      <vt:lpstr>Análisis competitivo</vt:lpstr>
      <vt:lpstr>Análisis competitivo</vt:lpstr>
      <vt:lpstr>Análisis competitivo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EOT</dc:creator>
  <cp:lastModifiedBy>Javier Soto Huesa</cp:lastModifiedBy>
  <cp:revision>22</cp:revision>
  <dcterms:modified xsi:type="dcterms:W3CDTF">2009-11-24T23:21:04Z</dcterms:modified>
</cp:coreProperties>
</file>